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1" r:id="rId3"/>
    <p:sldId id="262" r:id="rId4"/>
    <p:sldId id="269" r:id="rId5"/>
    <p:sldId id="270" r:id="rId6"/>
    <p:sldId id="271" r:id="rId7"/>
    <p:sldId id="272" r:id="rId8"/>
    <p:sldId id="266" r:id="rId9"/>
    <p:sldId id="267"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5"/>
    <p:restoredTop sz="94694"/>
  </p:normalViewPr>
  <p:slideViewPr>
    <p:cSldViewPr snapToGrid="0">
      <p:cViewPr varScale="1">
        <p:scale>
          <a:sx n="121" d="100"/>
          <a:sy n="121"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5/17/24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5/17/24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5/17/24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5/17/24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5/17/24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143-A6A7-C097-EEF8-13475E00BC85}"/>
              </a:ext>
            </a:extLst>
          </p:cNvPr>
          <p:cNvSpPr>
            <a:spLocks noGrp="1"/>
          </p:cNvSpPr>
          <p:nvPr>
            <p:ph type="ctrTitle"/>
          </p:nvPr>
        </p:nvSpPr>
        <p:spPr>
          <a:xfrm>
            <a:off x="1561708" y="2091263"/>
            <a:ext cx="9068586" cy="1337737"/>
          </a:xfrm>
        </p:spPr>
        <p:txBody>
          <a:bodyPr/>
          <a:lstStyle/>
          <a:p>
            <a:r>
              <a:rPr lang="en-US" sz="4000" i="1" dirty="0">
                <a:solidFill>
                  <a:srgbClr val="0F4761"/>
                </a:solidFill>
                <a:effectLst/>
                <a:latin typeface="Helvetica" pitchFamily="2" charset="0"/>
              </a:rPr>
              <a:t>Content augmentation for efficient content moderation</a:t>
            </a:r>
            <a:br>
              <a:rPr lang="en-US" sz="4000" dirty="0">
                <a:solidFill>
                  <a:srgbClr val="0F4761"/>
                </a:solidFill>
                <a:effectLst/>
                <a:latin typeface="Helvetica" pitchFamily="2" charset="0"/>
              </a:rPr>
            </a:br>
            <a:endParaRPr lang="en-CN" sz="4000" dirty="0"/>
          </a:p>
        </p:txBody>
      </p:sp>
      <p:sp>
        <p:nvSpPr>
          <p:cNvPr id="3" name="Subtitle 2">
            <a:extLst>
              <a:ext uri="{FF2B5EF4-FFF2-40B4-BE49-F238E27FC236}">
                <a16:creationId xmlns:a16="http://schemas.microsoft.com/office/drawing/2014/main" id="{BF87569F-B8E0-3D14-D159-2DBB1D948B72}"/>
              </a:ext>
            </a:extLst>
          </p:cNvPr>
          <p:cNvSpPr>
            <a:spLocks noGrp="1"/>
          </p:cNvSpPr>
          <p:nvPr>
            <p:ph type="subTitle" idx="1"/>
          </p:nvPr>
        </p:nvSpPr>
        <p:spPr>
          <a:xfrm>
            <a:off x="1562100" y="3429000"/>
            <a:ext cx="9070848" cy="1759226"/>
          </a:xfrm>
        </p:spPr>
        <p:txBody>
          <a:bodyPr>
            <a:normAutofit/>
          </a:bodyPr>
          <a:lstStyle/>
          <a:p>
            <a:r>
              <a:rPr lang="en-US" sz="1400" i="1" dirty="0" err="1">
                <a:effectLst/>
                <a:latin typeface="Helvetica" pitchFamily="2" charset="0"/>
              </a:rPr>
              <a:t>Xuemeng</a:t>
            </a:r>
            <a:r>
              <a:rPr lang="en-US" sz="1400" i="1" dirty="0">
                <a:effectLst/>
                <a:latin typeface="Helvetica" pitchFamily="2" charset="0"/>
              </a:rPr>
              <a:t> Yan - 16210083</a:t>
            </a:r>
          </a:p>
          <a:p>
            <a:r>
              <a:rPr lang="en-US" sz="1400" i="1" dirty="0" err="1">
                <a:effectLst/>
                <a:latin typeface="Helvetica" pitchFamily="2" charset="0"/>
              </a:rPr>
              <a:t>Mualeoa</a:t>
            </a:r>
            <a:r>
              <a:rPr lang="en-US" sz="1400" i="1" dirty="0">
                <a:effectLst/>
                <a:latin typeface="Helvetica" pitchFamily="2" charset="0"/>
              </a:rPr>
              <a:t> Leo – 71032006</a:t>
            </a:r>
          </a:p>
          <a:p>
            <a:r>
              <a:rPr lang="en-US" sz="1400" i="1" dirty="0">
                <a:effectLst/>
                <a:latin typeface="Helvetica" pitchFamily="2" charset="0"/>
              </a:rPr>
              <a:t>Jack Xiao - 29223034 </a:t>
            </a:r>
          </a:p>
          <a:p>
            <a:r>
              <a:rPr lang="en-US" sz="1400" i="1" dirty="0" err="1">
                <a:effectLst/>
                <a:latin typeface="Helvetica" pitchFamily="2" charset="0"/>
              </a:rPr>
              <a:t>Karume</a:t>
            </a:r>
            <a:r>
              <a:rPr lang="en-US" sz="1400" i="1" dirty="0">
                <a:effectLst/>
                <a:latin typeface="Helvetica" pitchFamily="2" charset="0"/>
              </a:rPr>
              <a:t> Rajab (Kay) - 41768325 </a:t>
            </a:r>
          </a:p>
          <a:p>
            <a:r>
              <a:rPr lang="en-US" sz="1400" i="1" dirty="0">
                <a:effectLst/>
                <a:latin typeface="Helvetica" pitchFamily="2" charset="0"/>
              </a:rPr>
              <a:t>Uditha</a:t>
            </a:r>
            <a:r>
              <a:rPr lang="en-US" sz="1400" dirty="0">
                <a:latin typeface="Helvetica" pitchFamily="2" charset="0"/>
              </a:rPr>
              <a:t> </a:t>
            </a:r>
            <a:r>
              <a:rPr lang="en-US" sz="1400" i="1" dirty="0">
                <a:effectLst/>
                <a:latin typeface="Helvetica" pitchFamily="2" charset="0"/>
              </a:rPr>
              <a:t>Mayadunna - 39768450 </a:t>
            </a:r>
          </a:p>
          <a:p>
            <a:endParaRPr lang="en-CN" sz="900" dirty="0"/>
          </a:p>
        </p:txBody>
      </p:sp>
    </p:spTree>
    <p:extLst>
      <p:ext uri="{BB962C8B-B14F-4D97-AF65-F5344CB8AC3E}">
        <p14:creationId xmlns:p14="http://schemas.microsoft.com/office/powerpoint/2010/main" val="29642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t>Deliverables – Demo websites</a:t>
            </a:r>
          </a:p>
        </p:txBody>
      </p:sp>
      <p:pic>
        <p:nvPicPr>
          <p:cNvPr id="21" name="Picture 20">
            <a:extLst>
              <a:ext uri="{FF2B5EF4-FFF2-40B4-BE49-F238E27FC236}">
                <a16:creationId xmlns:a16="http://schemas.microsoft.com/office/drawing/2014/main" id="{C05F363B-26FE-77FE-0DB2-0756F9ACB4EE}"/>
              </a:ext>
            </a:extLst>
          </p:cNvPr>
          <p:cNvPicPr>
            <a:picLocks noChangeAspect="1"/>
          </p:cNvPicPr>
          <p:nvPr/>
        </p:nvPicPr>
        <p:blipFill>
          <a:blip r:embed="rId3"/>
          <a:stretch>
            <a:fillRect/>
          </a:stretch>
        </p:blipFill>
        <p:spPr>
          <a:xfrm>
            <a:off x="6096000" y="1692928"/>
            <a:ext cx="5694231" cy="4399100"/>
          </a:xfrm>
          <a:prstGeom prst="rect">
            <a:avLst/>
          </a:prstGeom>
        </p:spPr>
      </p:pic>
      <p:pic>
        <p:nvPicPr>
          <p:cNvPr id="24" name="Picture 23">
            <a:extLst>
              <a:ext uri="{FF2B5EF4-FFF2-40B4-BE49-F238E27FC236}">
                <a16:creationId xmlns:a16="http://schemas.microsoft.com/office/drawing/2014/main" id="{03974448-EA0E-5B6D-B9BA-B76E431A980B}"/>
              </a:ext>
            </a:extLst>
          </p:cNvPr>
          <p:cNvPicPr>
            <a:picLocks noChangeAspect="1"/>
          </p:cNvPicPr>
          <p:nvPr/>
        </p:nvPicPr>
        <p:blipFill>
          <a:blip r:embed="rId4"/>
          <a:stretch>
            <a:fillRect/>
          </a:stretch>
        </p:blipFill>
        <p:spPr>
          <a:xfrm>
            <a:off x="458051" y="1747165"/>
            <a:ext cx="5828281" cy="4344863"/>
          </a:xfrm>
          <a:prstGeom prst="rect">
            <a:avLst/>
          </a:prstGeom>
        </p:spPr>
      </p:pic>
    </p:spTree>
    <p:extLst>
      <p:ext uri="{BB962C8B-B14F-4D97-AF65-F5344CB8AC3E}">
        <p14:creationId xmlns:p14="http://schemas.microsoft.com/office/powerpoint/2010/main" val="9310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415" b="14315"/>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NZ"/>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a:t>Conclusion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pPr algn="just"/>
            <a:r>
              <a:rPr lang="en-NZ" dirty="0"/>
              <a:t>In conclusion</a:t>
            </a:r>
            <a:r>
              <a:rPr lang="en-NZ" dirty="0">
                <a:effectLst/>
                <a:ea typeface="DengXian" panose="02010600030101010101" pitchFamily="2" charset="-122"/>
                <a:cs typeface="Times New Roman" panose="02020603050405020304" pitchFamily="18" charset="0"/>
              </a:rPr>
              <a:t>, our suggested algorithm empowers "content moderators" to comprehend culturally specific references they may encounter when evaluating "user-generated content."</a:t>
            </a:r>
            <a:r>
              <a:rPr lang="en-NZ" dirty="0"/>
              <a:t> If not handled properly, this content can heavily impact the intersectionality of the people who inhabit an algorithmic environment. It is those very same people who must navigate the digital spaces with authority and grace. This can only be accomplished if we ensure that the same people who should be seen and heard are and that they feel safe and respected when doing so.</a:t>
            </a:r>
            <a:endParaRPr lang="en-CN" dirty="0"/>
          </a:p>
        </p:txBody>
      </p:sp>
    </p:spTree>
    <p:extLst>
      <p:ext uri="{BB962C8B-B14F-4D97-AF65-F5344CB8AC3E}">
        <p14:creationId xmlns:p14="http://schemas.microsoft.com/office/powerpoint/2010/main" val="5897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screen&#10;&#10;Description automatically generated">
            <a:extLst>
              <a:ext uri="{FF2B5EF4-FFF2-40B4-BE49-F238E27FC236}">
                <a16:creationId xmlns:a16="http://schemas.microsoft.com/office/drawing/2014/main" id="{13B9C1A3-E9F5-F4E9-EBAB-49D5C71936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425" b="6575"/>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Introduction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Social media platforms must have effective content moderation. They need to be able to filter out any content that goes against the platforms' community guidelines. However, what happens when content moderation teams come across content that contains culturally specific references? For instance, what if a moderating team doesn't have a firm grasp on "Māori words and New Zealand slang" and they come across content that uses these expressions? In this case, moderating the content could move into the arena of a "daunting task”—something that could also easily lead to misinterpretation. </a:t>
            </a:r>
          </a:p>
          <a:p>
            <a:r>
              <a:rPr lang="en-US" dirty="0"/>
              <a:t>Our group proposed dealing with this problem by implementing an algorithm that can identify culturally specific content (like the aforementioned "Māori words") and on the moderation's side, provide "supplementary information" that can help in making the correct decision.</a:t>
            </a:r>
            <a:endParaRPr lang="en-CN" dirty="0"/>
          </a:p>
          <a:p>
            <a:endParaRPr lang="en-CN" dirty="0"/>
          </a:p>
        </p:txBody>
      </p:sp>
      <p:sp>
        <p:nvSpPr>
          <p:cNvPr id="23" name="Rectangle 2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NZ"/>
          </a:p>
        </p:txBody>
      </p:sp>
      <p:sp>
        <p:nvSpPr>
          <p:cNvPr id="6" name="TextBox 5">
            <a:extLst>
              <a:ext uri="{FF2B5EF4-FFF2-40B4-BE49-F238E27FC236}">
                <a16:creationId xmlns:a16="http://schemas.microsoft.com/office/drawing/2014/main" id="{FDED7851-F738-363B-D11F-68D77C4D16DE}"/>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2682887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Language usage and slang can vary significantly across regions.</a:t>
            </a:r>
          </a:p>
          <a:p>
            <a:endParaRPr lang="en-US" dirty="0"/>
          </a:p>
          <a:p>
            <a:r>
              <a:rPr lang="en-US" dirty="0"/>
              <a:t>Subtleties in language can lead to misinterpretation of content.</a:t>
            </a:r>
          </a:p>
          <a:p>
            <a:endParaRPr lang="en-US" dirty="0"/>
          </a:p>
          <a:p>
            <a:r>
              <a:rPr lang="en-US" dirty="0"/>
              <a:t>Importance of understanding local dialects and expressions.</a:t>
            </a:r>
          </a:p>
          <a:p>
            <a:endParaRPr lang="en-NZ" dirty="0"/>
          </a:p>
          <a:p>
            <a:r>
              <a:rPr lang="en-US" dirty="0"/>
              <a:t>Moderators’ decisions may be influenced by their own cultural context.</a:t>
            </a:r>
          </a:p>
          <a:p>
            <a:endParaRPr lang="en-US" dirty="0"/>
          </a:p>
          <a:p>
            <a:r>
              <a:rPr lang="en-US" dirty="0"/>
              <a:t>Potential for incorrect judgments leading to user dissatisfaction and backlash.</a:t>
            </a:r>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1026" name="Picture 2" descr="The Ethical Concerns for AI in UC - UC Today">
            <a:extLst>
              <a:ext uri="{FF2B5EF4-FFF2-40B4-BE49-F238E27FC236}">
                <a16:creationId xmlns:a16="http://schemas.microsoft.com/office/drawing/2014/main" id="{82D81C55-5745-077C-679E-37971A17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2" r="18591"/>
          <a:stretch/>
        </p:blipFill>
        <p:spPr bwMode="auto">
          <a:xfrm>
            <a:off x="8923122" y="1711946"/>
            <a:ext cx="2257484" cy="212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8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1858945"/>
            <a:ext cx="10058400" cy="4176095"/>
          </a:xfrm>
          <a:prstGeom prst="rect">
            <a:avLst/>
          </a:prstGeom>
        </p:spPr>
        <p:txBody>
          <a:bodyPr rtlCol="0">
            <a:normAutofit/>
          </a:bodyPr>
          <a:lstStyle/>
          <a:p>
            <a:pPr algn="l"/>
            <a:r>
              <a:rPr lang="en-US" b="1" i="0" dirty="0">
                <a:solidFill>
                  <a:srgbClr val="0D0D0D"/>
                </a:solidFill>
                <a:effectLst/>
                <a:highlight>
                  <a:srgbClr val="FFFFFF"/>
                </a:highlight>
              </a:rPr>
              <a:t>Case Study: Phuc Dat Bich (2015)</a:t>
            </a:r>
            <a:endParaRPr lang="en-US" b="0" i="0" dirty="0">
              <a:solidFill>
                <a:srgbClr val="0D0D0D"/>
              </a:solidFill>
              <a:effectLst/>
              <a:highlight>
                <a:srgbClr val="FFFFFF"/>
              </a:highlight>
            </a:endParaRPr>
          </a:p>
          <a:p>
            <a:pPr algn="l">
              <a:buFont typeface="Arial" panose="020B0604020202020204" pitchFamily="34" charset="0"/>
              <a:buChar char="•"/>
            </a:pPr>
            <a:r>
              <a:rPr lang="en-US" sz="1600" b="1" i="0" dirty="0">
                <a:solidFill>
                  <a:srgbClr val="0D0D0D"/>
                </a:solidFill>
                <a:effectLst/>
                <a:highlight>
                  <a:srgbClr val="FFFFFF"/>
                </a:highlight>
              </a:rPr>
              <a:t>Profile:</a:t>
            </a:r>
            <a:r>
              <a:rPr lang="en-US" sz="1600" b="0" i="0" dirty="0">
                <a:solidFill>
                  <a:srgbClr val="0D0D0D"/>
                </a:solidFill>
                <a:effectLst/>
                <a:highlight>
                  <a:srgbClr val="FFFFFF"/>
                </a:highlight>
              </a:rPr>
              <a:t> 23-year-old Vietnamese-Australian, works in banking.</a:t>
            </a:r>
          </a:p>
          <a:p>
            <a:pPr algn="l">
              <a:buFont typeface="Arial" panose="020B0604020202020204" pitchFamily="34" charset="0"/>
              <a:buChar char="•"/>
            </a:pPr>
            <a:r>
              <a:rPr lang="en-US" sz="1600" b="1" i="0" dirty="0">
                <a:solidFill>
                  <a:srgbClr val="0D0D0D"/>
                </a:solidFill>
                <a:effectLst/>
                <a:highlight>
                  <a:srgbClr val="FFFFFF"/>
                </a:highlight>
              </a:rPr>
              <a:t>Issue:</a:t>
            </a:r>
            <a:r>
              <a:rPr lang="en-US" sz="1600" b="0" i="0" dirty="0">
                <a:solidFill>
                  <a:srgbClr val="0D0D0D"/>
                </a:solidFill>
                <a:effectLst/>
                <a:highlight>
                  <a:srgbClr val="FFFFFF"/>
                </a:highlight>
              </a:rPr>
              <a:t> His Facebook profile has been repeatedly shut down.</a:t>
            </a:r>
          </a:p>
          <a:p>
            <a:pPr algn="l">
              <a:buFont typeface="Arial" panose="020B0604020202020204" pitchFamily="34" charset="0"/>
              <a:buChar char="•"/>
            </a:pPr>
            <a:r>
              <a:rPr lang="en-US" sz="1600" b="1" i="0" dirty="0">
                <a:solidFill>
                  <a:srgbClr val="0D0D0D"/>
                </a:solidFill>
                <a:effectLst/>
                <a:highlight>
                  <a:srgbClr val="FFFFFF"/>
                </a:highlight>
              </a:rPr>
              <a:t>Reason:</a:t>
            </a:r>
            <a:r>
              <a:rPr lang="en-US" sz="1600" b="0" i="0" dirty="0">
                <a:solidFill>
                  <a:srgbClr val="0D0D0D"/>
                </a:solidFill>
                <a:effectLst/>
                <a:highlight>
                  <a:srgbClr val="FFFFFF"/>
                </a:highlight>
              </a:rPr>
              <a:t> His name was flagged by Facebook’s moderation systems as inappropriate.</a:t>
            </a:r>
          </a:p>
          <a:p>
            <a:pPr algn="l">
              <a:buFont typeface="Arial" panose="020B0604020202020204" pitchFamily="34" charset="0"/>
              <a:buChar char="•"/>
            </a:pPr>
            <a:r>
              <a:rPr lang="en-US" sz="1600" b="1" i="0" dirty="0">
                <a:solidFill>
                  <a:srgbClr val="0D0D0D"/>
                </a:solidFill>
                <a:effectLst/>
                <a:highlight>
                  <a:srgbClr val="FFFFFF"/>
                </a:highlight>
              </a:rPr>
              <a:t>User's Experience:</a:t>
            </a:r>
            <a:r>
              <a:rPr lang="en-US" sz="1600" b="0" i="0" dirty="0">
                <a:solidFill>
                  <a:srgbClr val="0D0D0D"/>
                </a:solidFill>
                <a:effectLst/>
                <a:highlight>
                  <a:srgbClr val="FFFFFF"/>
                </a:highlight>
              </a:rPr>
              <a:t> Describes the repeated account shutdowns as “highly irritating”.</a:t>
            </a:r>
          </a:p>
          <a:p>
            <a:pPr algn="l">
              <a:buFont typeface="Arial" panose="020B0604020202020204" pitchFamily="34" charset="0"/>
              <a:buChar char="•"/>
            </a:pPr>
            <a:r>
              <a:rPr lang="en-US" sz="1600" b="1" i="0" dirty="0">
                <a:solidFill>
                  <a:srgbClr val="0D0D0D"/>
                </a:solidFill>
                <a:effectLst/>
                <a:highlight>
                  <a:srgbClr val="FFFFFF"/>
                </a:highlight>
              </a:rPr>
              <a:t>Impact:</a:t>
            </a:r>
            <a:r>
              <a:rPr lang="en-US" sz="1600" b="0" i="0" dirty="0">
                <a:solidFill>
                  <a:srgbClr val="0D0D0D"/>
                </a:solidFill>
                <a:effectLst/>
                <a:highlight>
                  <a:srgbClr val="FFFFFF"/>
                </a:highlight>
              </a:rPr>
              <a:t> Frustration due to misidentification and repeated verification processes.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5" name="Picture 4">
            <a:extLst>
              <a:ext uri="{FF2B5EF4-FFF2-40B4-BE49-F238E27FC236}">
                <a16:creationId xmlns:a16="http://schemas.microsoft.com/office/drawing/2014/main" id="{D01943BC-9B31-EFC3-1000-8C2812266377}"/>
              </a:ext>
            </a:extLst>
          </p:cNvPr>
          <p:cNvPicPr>
            <a:picLocks noChangeAspect="1"/>
          </p:cNvPicPr>
          <p:nvPr/>
        </p:nvPicPr>
        <p:blipFill>
          <a:blip r:embed="rId3"/>
          <a:stretch>
            <a:fillRect/>
          </a:stretch>
        </p:blipFill>
        <p:spPr>
          <a:xfrm>
            <a:off x="4008515" y="4049578"/>
            <a:ext cx="4744457" cy="2104334"/>
          </a:xfrm>
          <a:prstGeom prst="rect">
            <a:avLst/>
          </a:prstGeom>
        </p:spPr>
      </p:pic>
    </p:spTree>
    <p:extLst>
      <p:ext uri="{BB962C8B-B14F-4D97-AF65-F5344CB8AC3E}">
        <p14:creationId xmlns:p14="http://schemas.microsoft.com/office/powerpoint/2010/main" val="379856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2">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165074"/>
            <a:ext cx="10058400" cy="1371600"/>
          </a:xfrm>
        </p:spPr>
        <p:txBody>
          <a:bodyPr>
            <a:normAutofit/>
          </a:bodyPr>
          <a:lstStyle/>
          <a:p>
            <a:r>
              <a:rPr lang="en-US" dirty="0"/>
              <a:t>Methodology</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endParaRPr lang="en-US" dirty="0"/>
          </a:p>
        </p:txBody>
      </p:sp>
      <p:pic>
        <p:nvPicPr>
          <p:cNvPr id="7" name="Picture 6" descr="IMG_6C1B50BCC58A-1"/>
          <p:cNvPicPr>
            <a:picLocks noChangeAspect="1"/>
          </p:cNvPicPr>
          <p:nvPr/>
        </p:nvPicPr>
        <p:blipFill>
          <a:blip r:embed="rId3"/>
          <a:stretch>
            <a:fillRect/>
          </a:stretch>
        </p:blipFill>
        <p:spPr>
          <a:xfrm>
            <a:off x="730250" y="1309370"/>
            <a:ext cx="10836910" cy="518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p:cNvPicPr>
            <a:picLocks noChangeAspect="1"/>
          </p:cNvPicPr>
          <p:nvPr/>
        </p:nvPicPr>
        <p:blipFill rotWithShape="1">
          <a:blip r:embed="rId2">
            <a:alphaModFix amt="75000"/>
            <a:duotone>
              <a:schemeClr val="accent1">
                <a:shade val="45000"/>
                <a:satMod val="135000"/>
              </a:schemeClr>
              <a:prstClr val="white"/>
            </a:duotone>
          </a:blip>
          <a:srcRect t="2500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3" name="Content Placeholder 2"/>
          <p:cNvSpPr>
            <a:spLocks noGrp="1"/>
          </p:cNvSpPr>
          <p:nvPr>
            <p:ph idx="1"/>
          </p:nvPr>
        </p:nvSpPr>
        <p:spPr>
          <a:xfrm>
            <a:off x="1066800" y="1771650"/>
            <a:ext cx="10058400" cy="3931920"/>
          </a:xfrm>
        </p:spPr>
        <p:txBody>
          <a:bodyPr/>
          <a:lstStyle/>
          <a:p>
            <a:r>
              <a:rPr lang="en-US" dirty="0" err="1"/>
              <a:t>Streamlit</a:t>
            </a:r>
            <a:r>
              <a:rPr lang="en-US" dirty="0"/>
              <a:t>: open source Python library</a:t>
            </a:r>
          </a:p>
          <a:p>
            <a:endParaRPr lang="en-US" dirty="0"/>
          </a:p>
          <a:p>
            <a:endParaRPr lang="en-US" dirty="0"/>
          </a:p>
          <a:p>
            <a:r>
              <a:rPr lang="en-US" dirty="0"/>
              <a:t>Twitter-</a:t>
            </a:r>
            <a:r>
              <a:rPr lang="en-US" dirty="0" err="1"/>
              <a:t>roBERTa</a:t>
            </a:r>
            <a:r>
              <a:rPr lang="en-US" dirty="0"/>
              <a:t>-base for Sentiment Analysis: </a:t>
            </a:r>
          </a:p>
          <a:p>
            <a:r>
              <a:rPr lang="en-US" dirty="0"/>
              <a:t>Labels: 0 -&gt; Negative; 1 -&gt; Neutral; 2 -&gt; Positive</a:t>
            </a:r>
          </a:p>
        </p:txBody>
      </p:sp>
      <p:sp>
        <p:nvSpPr>
          <p:cNvPr id="5" name="Title 4"/>
          <p:cNvSpPr>
            <a:spLocks noGrp="1"/>
          </p:cNvSpPr>
          <p:nvPr>
            <p:ph type="title"/>
          </p:nvPr>
        </p:nvSpPr>
        <p:spPr/>
        <p:txBody>
          <a:bodyPr/>
          <a:lstStyle/>
          <a:p>
            <a:r>
              <a:rPr lang="en-US"/>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4-05-16 at 12.05.56"/>
          <p:cNvPicPr>
            <a:picLocks noChangeAspect="1"/>
          </p:cNvPicPr>
          <p:nvPr/>
        </p:nvPicPr>
        <p:blipFill>
          <a:blip r:embed="rId2"/>
          <a:stretch>
            <a:fillRect/>
          </a:stretch>
        </p:blipFill>
        <p:spPr>
          <a:xfrm>
            <a:off x="3597910" y="329565"/>
            <a:ext cx="8077835" cy="3931920"/>
          </a:xfrm>
          <a:prstGeom prst="rect">
            <a:avLst/>
          </a:prstGeom>
        </p:spPr>
      </p:pic>
      <p:pic>
        <p:nvPicPr>
          <p:cNvPr id="3" name="Picture 2" descr="Screenshot 2024-05-15 at 22.50.35"/>
          <p:cNvPicPr>
            <a:picLocks noChangeAspect="1"/>
          </p:cNvPicPr>
          <p:nvPr/>
        </p:nvPicPr>
        <p:blipFill>
          <a:blip r:embed="rId3"/>
          <a:stretch>
            <a:fillRect/>
          </a:stretch>
        </p:blipFill>
        <p:spPr>
          <a:xfrm>
            <a:off x="4123055" y="1036955"/>
            <a:ext cx="6581140" cy="1919605"/>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4">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642594"/>
            <a:ext cx="10058400" cy="1371600"/>
          </a:xfrm>
        </p:spPr>
        <p:txBody>
          <a:bodyPr>
            <a:normAutofit/>
          </a:bodyPr>
          <a:lstStyle/>
          <a:p>
            <a:r>
              <a:rPr lang="en-US" dirty="0"/>
              <a:t>Dataset</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r>
              <a:rPr lang="en-US" dirty="0"/>
              <a:t>Maori Dictionary</a:t>
            </a:r>
          </a:p>
          <a:p>
            <a:r>
              <a:rPr lang="en-US" dirty="0"/>
              <a:t>nz slang</a:t>
            </a:r>
          </a:p>
          <a:p>
            <a:endParaRPr lang="en-US" dirty="0"/>
          </a:p>
          <a:p>
            <a:endParaRPr lang="en-US" dirty="0"/>
          </a:p>
          <a:p>
            <a:endParaRPr lang="en-US" dirty="0"/>
          </a:p>
          <a:p>
            <a:endParaRPr lang="en-US" dirty="0"/>
          </a:p>
          <a:p>
            <a:r>
              <a:rPr lang="en-US" dirty="0"/>
              <a:t>Database of tweets to perform </a:t>
            </a:r>
          </a:p>
          <a:p>
            <a:r>
              <a:rPr lang="en-US" dirty="0"/>
              <a:t>Sentimental Analysis(Kaggle)</a:t>
            </a:r>
            <a:endParaRPr lang="zh-CN" altLang="en-US" dirty="0"/>
          </a:p>
        </p:txBody>
      </p:sp>
      <p:pic>
        <p:nvPicPr>
          <p:cNvPr id="8" name="Picture 7" descr="Screenshot 2024-05-16 at 12.10.14"/>
          <p:cNvPicPr>
            <a:picLocks noChangeAspect="1"/>
          </p:cNvPicPr>
          <p:nvPr/>
        </p:nvPicPr>
        <p:blipFill>
          <a:blip r:embed="rId5"/>
          <a:stretch>
            <a:fillRect/>
          </a:stretch>
        </p:blipFill>
        <p:spPr>
          <a:xfrm>
            <a:off x="3027680" y="2400300"/>
            <a:ext cx="8858250" cy="685800"/>
          </a:xfrm>
          <a:prstGeom prst="rect">
            <a:avLst/>
          </a:prstGeom>
        </p:spPr>
      </p:pic>
      <p:pic>
        <p:nvPicPr>
          <p:cNvPr id="9" name="Picture 8" descr="Screenshot 2024-05-16 at 12.05.56"/>
          <p:cNvPicPr>
            <a:picLocks noChangeAspect="1"/>
          </p:cNvPicPr>
          <p:nvPr/>
        </p:nvPicPr>
        <p:blipFill>
          <a:blip r:embed="rId2"/>
          <a:stretch>
            <a:fillRect/>
          </a:stretch>
        </p:blipFill>
        <p:spPr>
          <a:xfrm>
            <a:off x="4257040" y="237490"/>
            <a:ext cx="7279640" cy="3543300"/>
          </a:xfrm>
          <a:prstGeom prst="rect">
            <a:avLst/>
          </a:prstGeom>
        </p:spPr>
      </p:pic>
      <p:pic>
        <p:nvPicPr>
          <p:cNvPr id="11" name="Picture 10" descr="Screenshot 2024-05-15 at 22.50.35"/>
          <p:cNvPicPr>
            <a:picLocks noChangeAspect="1"/>
          </p:cNvPicPr>
          <p:nvPr/>
        </p:nvPicPr>
        <p:blipFill>
          <a:blip r:embed="rId3"/>
          <a:stretch>
            <a:fillRect/>
          </a:stretch>
        </p:blipFill>
        <p:spPr>
          <a:xfrm>
            <a:off x="2052955" y="745490"/>
            <a:ext cx="9622790" cy="2806700"/>
          </a:xfrm>
          <a:prstGeom prst="rect">
            <a:avLst/>
          </a:prstGeom>
        </p:spPr>
      </p:pic>
      <p:pic>
        <p:nvPicPr>
          <p:cNvPr id="5" name="Picture 4" descr="Screenshot 2024-05-15 at 23.50.15"/>
          <p:cNvPicPr>
            <a:picLocks noChangeAspect="1"/>
          </p:cNvPicPr>
          <p:nvPr/>
        </p:nvPicPr>
        <p:blipFill>
          <a:blip r:embed="rId6"/>
          <a:stretch>
            <a:fillRect/>
          </a:stretch>
        </p:blipFill>
        <p:spPr>
          <a:xfrm>
            <a:off x="5220335" y="3429000"/>
            <a:ext cx="4468495" cy="330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Algorithm</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88114"/>
            <a:ext cx="10058400" cy="3465434"/>
          </a:xfrm>
          <a:prstGeom prst="rect">
            <a:avLst/>
          </a:prstGeom>
        </p:spPr>
        <p:txBody>
          <a:bodyPr rtlCol="0">
            <a:normAutofit/>
          </a:bodyPr>
          <a:lstStyle/>
          <a:p>
            <a:pPr>
              <a:lnSpc>
                <a:spcPct val="150000"/>
              </a:lnSpc>
            </a:pPr>
            <a:r>
              <a:rPr lang="en-NZ" dirty="0"/>
              <a:t>Load the database and content(posts)</a:t>
            </a:r>
          </a:p>
          <a:p>
            <a:pPr>
              <a:lnSpc>
                <a:spcPct val="150000"/>
              </a:lnSpc>
            </a:pPr>
            <a:r>
              <a:rPr lang="en-NZ" dirty="0"/>
              <a:t>Run match between the content and the words in database</a:t>
            </a:r>
          </a:p>
          <a:p>
            <a:pPr>
              <a:lnSpc>
                <a:spcPct val="150000"/>
              </a:lnSpc>
            </a:pPr>
            <a:r>
              <a:rPr lang="en-NZ" dirty="0"/>
              <a:t>Highlight the text which were matched with the database</a:t>
            </a:r>
          </a:p>
          <a:p>
            <a:pPr>
              <a:lnSpc>
                <a:spcPct val="150000"/>
              </a:lnSpc>
            </a:pPr>
            <a:r>
              <a:rPr lang="en-NZ" dirty="0"/>
              <a:t>Display the highlighted text with definitions</a:t>
            </a:r>
          </a:p>
          <a:p>
            <a:pPr>
              <a:lnSpc>
                <a:spcPct val="150000"/>
              </a:lnSpc>
            </a:pPr>
            <a:r>
              <a:rPr lang="en-NZ" dirty="0"/>
              <a:t>Run sentiment analysis to get the scores</a:t>
            </a:r>
          </a:p>
          <a:p>
            <a:pPr>
              <a:lnSpc>
                <a:spcPct val="150000"/>
              </a:lnSpc>
            </a:pPr>
            <a:r>
              <a:rPr lang="en-NZ" dirty="0"/>
              <a:t>Check the cumulative negative score with the threshold</a:t>
            </a:r>
            <a:endParaRPr lang="en-CN" dirty="0"/>
          </a:p>
        </p:txBody>
      </p:sp>
      <p:pic>
        <p:nvPicPr>
          <p:cNvPr id="1026" name="Picture 2" descr="Algorithms for Kids &amp; Why They're Important to Learn">
            <a:extLst>
              <a:ext uri="{FF2B5EF4-FFF2-40B4-BE49-F238E27FC236}">
                <a16:creationId xmlns:a16="http://schemas.microsoft.com/office/drawing/2014/main" id="{789DA798-4E9E-269A-5BCD-03F7F76E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35" y="2014194"/>
            <a:ext cx="3342413" cy="363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6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Deliverables</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53278" y="1666694"/>
            <a:ext cx="10653252" cy="4292672"/>
          </a:xfrm>
          <a:prstGeom prst="rect">
            <a:avLst/>
          </a:prstGeom>
        </p:spPr>
        <p:txBody>
          <a:bodyPr rtlCol="0">
            <a:normAutofit/>
          </a:bodyPr>
          <a:lstStyle/>
          <a:p>
            <a:pPr marL="0" indent="0">
              <a:buNone/>
            </a:pPr>
            <a:r>
              <a:rPr lang="en-US" dirty="0">
                <a:solidFill>
                  <a:srgbClr val="1E2C40"/>
                </a:solidFill>
                <a:highlight>
                  <a:srgbClr val="FFFFFF"/>
                </a:highlight>
                <a:latin typeface="-apple-system"/>
              </a:rPr>
              <a:t>The </a:t>
            </a:r>
            <a:r>
              <a:rPr lang="en-US" dirty="0">
                <a:solidFill>
                  <a:srgbClr val="1E2C40"/>
                </a:solidFill>
                <a:latin typeface="-apple-system"/>
              </a:rPr>
              <a:t>deliverables of this project aim</a:t>
            </a:r>
            <a:r>
              <a:rPr lang="en-US" dirty="0">
                <a:solidFill>
                  <a:srgbClr val="1E2C40"/>
                </a:solidFill>
                <a:highlight>
                  <a:srgbClr val="FFFFFF"/>
                </a:highlight>
                <a:latin typeface="-apple-system"/>
              </a:rPr>
              <a:t> to </a:t>
            </a:r>
            <a:r>
              <a:rPr lang="en-US" dirty="0">
                <a:solidFill>
                  <a:srgbClr val="1E2C40"/>
                </a:solidFill>
                <a:latin typeface="-apple-system"/>
              </a:rPr>
              <a:t>provide</a:t>
            </a:r>
            <a:r>
              <a:rPr lang="en-US" dirty="0">
                <a:solidFill>
                  <a:srgbClr val="1E2C40"/>
                </a:solidFill>
                <a:highlight>
                  <a:srgbClr val="FFFFFF"/>
                </a:highlight>
                <a:latin typeface="-apple-system"/>
              </a:rPr>
              <a:t> </a:t>
            </a:r>
            <a:r>
              <a:rPr lang="en-US" i="0" dirty="0">
                <a:solidFill>
                  <a:srgbClr val="1E2C40"/>
                </a:solidFill>
                <a:effectLst/>
                <a:highlight>
                  <a:srgbClr val="FFFFFF"/>
                </a:highlight>
                <a:latin typeface="-apple-system"/>
              </a:rPr>
              <a:t>comprehensive coverage of the project.</a:t>
            </a:r>
          </a:p>
          <a:p>
            <a:pPr>
              <a:buFont typeface="Arial" panose="020B0604020202020204" pitchFamily="34" charset="0"/>
              <a:buChar char="•"/>
            </a:pPr>
            <a:r>
              <a:rPr lang="en-US" b="1" i="0" dirty="0">
                <a:solidFill>
                  <a:srgbClr val="1E2C40"/>
                </a:solidFill>
                <a:effectLst/>
                <a:highlight>
                  <a:srgbClr val="FFFFFF"/>
                </a:highlight>
                <a:latin typeface="-apple-system"/>
              </a:rPr>
              <a:t>Report:</a:t>
            </a:r>
            <a:r>
              <a:rPr lang="en-US" b="0" i="0" dirty="0">
                <a:solidFill>
                  <a:srgbClr val="1E2C40"/>
                </a:solidFill>
                <a:effectLst/>
                <a:highlight>
                  <a:srgbClr val="FFFFFF"/>
                </a:highlight>
                <a:latin typeface="-apple-system"/>
              </a:rPr>
              <a:t> A Detailed report documented the </a:t>
            </a:r>
            <a:r>
              <a:rPr lang="en-US" dirty="0">
                <a:solidFill>
                  <a:srgbClr val="1E2C40"/>
                </a:solidFill>
                <a:highlight>
                  <a:srgbClr val="FFFFFF"/>
                </a:highlight>
                <a:latin typeface="-apple-system"/>
              </a:rPr>
              <a:t>goal</a:t>
            </a:r>
            <a:r>
              <a:rPr lang="en-US" dirty="0">
                <a:solidFill>
                  <a:srgbClr val="1E2C40"/>
                </a:solidFill>
                <a:latin typeface="-apple-system"/>
              </a:rPr>
              <a:t>, </a:t>
            </a:r>
            <a:r>
              <a:rPr lang="en-US" b="0" i="0" dirty="0">
                <a:solidFill>
                  <a:srgbClr val="1E2C40"/>
                </a:solidFill>
                <a:effectLst/>
                <a:highlight>
                  <a:srgbClr val="FFFFFF"/>
                </a:highlight>
                <a:latin typeface="-apple-system"/>
              </a:rPr>
              <a:t>issues, methodologies, and </a:t>
            </a:r>
            <a:r>
              <a:rPr lang="en-US" dirty="0">
                <a:solidFill>
                  <a:srgbClr val="1E2C40"/>
                </a:solidFill>
                <a:highlight>
                  <a:srgbClr val="FFFFFF"/>
                </a:highlight>
                <a:latin typeface="-apple-system"/>
              </a:rPr>
              <a:t>discussions of the project</a:t>
            </a:r>
            <a:r>
              <a:rPr lang="en-US" b="0" i="0" dirty="0">
                <a:solidFill>
                  <a:srgbClr val="1E2C40"/>
                </a:solidFill>
                <a:effectLst/>
                <a:highlight>
                  <a:srgbClr val="FFFFFF"/>
                </a:highlight>
                <a:latin typeface="-apple-system"/>
              </a:rPr>
              <a:t>.</a:t>
            </a:r>
          </a:p>
          <a:p>
            <a:pPr algn="l">
              <a:buFont typeface="Arial" panose="020B0604020202020204" pitchFamily="34" charset="0"/>
              <a:buChar char="•"/>
            </a:pPr>
            <a:r>
              <a:rPr lang="en-US" b="1" dirty="0">
                <a:solidFill>
                  <a:srgbClr val="1E2C40"/>
                </a:solidFill>
                <a:highlight>
                  <a:srgbClr val="FFFFFF"/>
                </a:highlight>
                <a:latin typeface="-apple-system"/>
              </a:rPr>
              <a:t>Notebook</a:t>
            </a:r>
            <a:r>
              <a:rPr lang="en-US" b="1" i="0" dirty="0">
                <a:solidFill>
                  <a:srgbClr val="1E2C40"/>
                </a:solidFill>
                <a:effectLst/>
                <a:highlight>
                  <a:srgbClr val="FFFFFF"/>
                </a:highlight>
                <a:latin typeface="-apple-system"/>
              </a:rPr>
              <a:t>:</a:t>
            </a:r>
            <a:r>
              <a:rPr lang="en-US" b="0" i="0" dirty="0">
                <a:solidFill>
                  <a:srgbClr val="1E2C40"/>
                </a:solidFill>
                <a:effectLst/>
                <a:highlight>
                  <a:srgbClr val="FFFFFF"/>
                </a:highlight>
                <a:latin typeface="-apple-system"/>
              </a:rPr>
              <a:t> A </a:t>
            </a:r>
            <a:r>
              <a:rPr lang="en-US" b="0" i="0" dirty="0" err="1">
                <a:solidFill>
                  <a:srgbClr val="1E2C40"/>
                </a:solidFill>
                <a:effectLst/>
                <a:highlight>
                  <a:srgbClr val="FFFFFF"/>
                </a:highlight>
                <a:latin typeface="-apple-system"/>
              </a:rPr>
              <a:t>Jupyter</a:t>
            </a:r>
            <a:r>
              <a:rPr lang="en-US" b="0" i="0" dirty="0">
                <a:solidFill>
                  <a:srgbClr val="1E2C40"/>
                </a:solidFill>
                <a:effectLst/>
                <a:highlight>
                  <a:srgbClr val="FFFFFF"/>
                </a:highlight>
                <a:latin typeface="-apple-system"/>
              </a:rPr>
              <a:t> Notebook script showcasing </a:t>
            </a:r>
            <a:r>
              <a:rPr lang="en-US" dirty="0">
                <a:solidFill>
                  <a:srgbClr val="1E2C40"/>
                </a:solidFill>
                <a:highlight>
                  <a:srgbClr val="FFFFFF"/>
                </a:highlight>
                <a:latin typeface="-apple-system"/>
              </a:rPr>
              <a:t>the flows and key algorithms.</a:t>
            </a:r>
            <a:endParaRPr lang="en-US" b="0" i="0" dirty="0">
              <a:solidFill>
                <a:srgbClr val="1E2C40"/>
              </a:solidFill>
              <a:effectLst/>
              <a:highlight>
                <a:srgbClr val="FFFFFF"/>
              </a:highlight>
              <a:latin typeface="-apple-system"/>
            </a:endParaRPr>
          </a:p>
          <a:p>
            <a:pPr algn="l">
              <a:buFont typeface="Arial" panose="020B0604020202020204" pitchFamily="34" charset="0"/>
              <a:buChar char="•"/>
            </a:pPr>
            <a:r>
              <a:rPr lang="en-US" b="1" dirty="0">
                <a:solidFill>
                  <a:srgbClr val="1E2C40"/>
                </a:solidFill>
                <a:highlight>
                  <a:srgbClr val="FFFFFF"/>
                </a:highlight>
                <a:latin typeface="-apple-system"/>
              </a:rPr>
              <a:t>Demo Website: </a:t>
            </a:r>
            <a:r>
              <a:rPr lang="en-US" dirty="0">
                <a:solidFill>
                  <a:srgbClr val="1E2C40"/>
                </a:solidFill>
                <a:highlight>
                  <a:srgbClr val="FFFFFF"/>
                </a:highlight>
                <a:latin typeface="-apple-system"/>
              </a:rPr>
              <a:t>A demo website presenting proof of concept and sample usages. </a:t>
            </a:r>
            <a:endParaRPr lang="en-US" i="0" dirty="0">
              <a:solidFill>
                <a:srgbClr val="1E2C40"/>
              </a:solidFill>
              <a:effectLst/>
              <a:highlight>
                <a:srgbClr val="FFFFFF"/>
              </a:highlight>
              <a:latin typeface="-apple-system"/>
            </a:endParaRPr>
          </a:p>
          <a:p>
            <a:pPr marL="0" indent="0">
              <a:buNone/>
            </a:pPr>
            <a:r>
              <a:rPr lang="en-US" dirty="0">
                <a:solidFill>
                  <a:srgbClr val="1E2C40"/>
                </a:solidFill>
                <a:highlight>
                  <a:srgbClr val="FFFFFF"/>
                </a:highlight>
                <a:latin typeface="-apple-system"/>
              </a:rPr>
              <a:t>		</a:t>
            </a:r>
            <a:endParaRPr lang="en-US" i="1" u="sng" dirty="0">
              <a:solidFill>
                <a:schemeClr val="accent2">
                  <a:lumMod val="75000"/>
                </a:schemeClr>
              </a:solidFill>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b="0" i="0" dirty="0">
              <a:solidFill>
                <a:srgbClr val="1E2C40"/>
              </a:solidFill>
              <a:effectLst/>
              <a:highlight>
                <a:srgbClr val="FFFFFF"/>
              </a:highlight>
              <a:latin typeface="-apple-system"/>
            </a:endParaRPr>
          </a:p>
          <a:p>
            <a:pPr marL="0" indent="0">
              <a:buNone/>
            </a:pPr>
            <a:endParaRPr lang="en-CN" dirty="0"/>
          </a:p>
        </p:txBody>
      </p:sp>
      <p:pic>
        <p:nvPicPr>
          <p:cNvPr id="7" name="Picture 6">
            <a:extLst>
              <a:ext uri="{FF2B5EF4-FFF2-40B4-BE49-F238E27FC236}">
                <a16:creationId xmlns:a16="http://schemas.microsoft.com/office/drawing/2014/main" id="{9EFCD1B3-1BA6-F047-B7FA-0A115FADB204}"/>
              </a:ext>
            </a:extLst>
          </p:cNvPr>
          <p:cNvPicPr>
            <a:picLocks noChangeAspect="1"/>
          </p:cNvPicPr>
          <p:nvPr/>
        </p:nvPicPr>
        <p:blipFill>
          <a:blip r:embed="rId3"/>
          <a:stretch>
            <a:fillRect/>
          </a:stretch>
        </p:blipFill>
        <p:spPr>
          <a:xfrm>
            <a:off x="1274449" y="3811588"/>
            <a:ext cx="6846322" cy="2061910"/>
          </a:xfrm>
          <a:prstGeom prst="rect">
            <a:avLst/>
          </a:prstGeom>
        </p:spPr>
      </p:pic>
      <p:pic>
        <p:nvPicPr>
          <p:cNvPr id="8" name="Picture 7">
            <a:extLst>
              <a:ext uri="{FF2B5EF4-FFF2-40B4-BE49-F238E27FC236}">
                <a16:creationId xmlns:a16="http://schemas.microsoft.com/office/drawing/2014/main" id="{21E6D26B-D112-AC56-2B2F-34AD636CB190}"/>
              </a:ext>
            </a:extLst>
          </p:cNvPr>
          <p:cNvPicPr>
            <a:picLocks noChangeAspect="1"/>
          </p:cNvPicPr>
          <p:nvPr/>
        </p:nvPicPr>
        <p:blipFill>
          <a:blip r:embed="rId4"/>
          <a:stretch>
            <a:fillRect/>
          </a:stretch>
        </p:blipFill>
        <p:spPr>
          <a:xfrm>
            <a:off x="8599232" y="4074225"/>
            <a:ext cx="2068105" cy="1371600"/>
          </a:xfrm>
          <a:prstGeom prst="rect">
            <a:avLst/>
          </a:prstGeom>
        </p:spPr>
      </p:pic>
      <p:grpSp>
        <p:nvGrpSpPr>
          <p:cNvPr id="12" name="Group 11">
            <a:extLst>
              <a:ext uri="{FF2B5EF4-FFF2-40B4-BE49-F238E27FC236}">
                <a16:creationId xmlns:a16="http://schemas.microsoft.com/office/drawing/2014/main" id="{279157F4-5BC4-2BA1-26AB-052AA2BB9E84}"/>
              </a:ext>
            </a:extLst>
          </p:cNvPr>
          <p:cNvGrpSpPr/>
          <p:nvPr/>
        </p:nvGrpSpPr>
        <p:grpSpPr>
          <a:xfrm>
            <a:off x="8850006" y="5595035"/>
            <a:ext cx="1958027" cy="172302"/>
            <a:chOff x="8667044" y="5396992"/>
            <a:chExt cx="2506733" cy="186815"/>
          </a:xfrm>
        </p:grpSpPr>
        <p:sp>
          <p:nvSpPr>
            <p:cNvPr id="9" name="Rectangle 8">
              <a:extLst>
                <a:ext uri="{FF2B5EF4-FFF2-40B4-BE49-F238E27FC236}">
                  <a16:creationId xmlns:a16="http://schemas.microsoft.com/office/drawing/2014/main" id="{EC3DE7DB-4A3F-9181-4EE3-3DE80E8CE5B5}"/>
                </a:ext>
              </a:extLst>
            </p:cNvPr>
            <p:cNvSpPr/>
            <p:nvPr/>
          </p:nvSpPr>
          <p:spPr>
            <a:xfrm>
              <a:off x="8667046" y="5396994"/>
              <a:ext cx="2506731" cy="186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113DADD-37D1-8223-5A7A-8130C9DCF86C}"/>
                </a:ext>
              </a:extLst>
            </p:cNvPr>
            <p:cNvSpPr/>
            <p:nvPr/>
          </p:nvSpPr>
          <p:spPr>
            <a:xfrm>
              <a:off x="8667044" y="5396992"/>
              <a:ext cx="1481508" cy="1868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4" name="TextBox 13">
            <a:extLst>
              <a:ext uri="{FF2B5EF4-FFF2-40B4-BE49-F238E27FC236}">
                <a16:creationId xmlns:a16="http://schemas.microsoft.com/office/drawing/2014/main" id="{1F99DC6A-A500-9B53-000B-F143B4029319}"/>
              </a:ext>
            </a:extLst>
          </p:cNvPr>
          <p:cNvSpPr txBox="1"/>
          <p:nvPr/>
        </p:nvSpPr>
        <p:spPr>
          <a:xfrm>
            <a:off x="8850006" y="5331738"/>
            <a:ext cx="187102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Cumulative negative score</a:t>
            </a:r>
          </a:p>
        </p:txBody>
      </p:sp>
      <p:sp>
        <p:nvSpPr>
          <p:cNvPr id="16" name="TextBox 15">
            <a:extLst>
              <a:ext uri="{FF2B5EF4-FFF2-40B4-BE49-F238E27FC236}">
                <a16:creationId xmlns:a16="http://schemas.microsoft.com/office/drawing/2014/main" id="{8D82553A-9260-86BB-09F1-EE0B0C7239F5}"/>
              </a:ext>
            </a:extLst>
          </p:cNvPr>
          <p:cNvSpPr txBox="1"/>
          <p:nvPr/>
        </p:nvSpPr>
        <p:spPr>
          <a:xfrm>
            <a:off x="8409012" y="5552397"/>
            <a:ext cx="4074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Min</a:t>
            </a:r>
          </a:p>
        </p:txBody>
      </p:sp>
      <p:sp>
        <p:nvSpPr>
          <p:cNvPr id="17" name="TextBox 16">
            <a:extLst>
              <a:ext uri="{FF2B5EF4-FFF2-40B4-BE49-F238E27FC236}">
                <a16:creationId xmlns:a16="http://schemas.microsoft.com/office/drawing/2014/main" id="{F317DDF8-C010-7980-9B2F-0E7EBD117EDC}"/>
              </a:ext>
            </a:extLst>
          </p:cNvPr>
          <p:cNvSpPr txBox="1"/>
          <p:nvPr/>
        </p:nvSpPr>
        <p:spPr>
          <a:xfrm>
            <a:off x="10787235" y="5552396"/>
            <a:ext cx="45717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Max</a:t>
            </a:r>
          </a:p>
        </p:txBody>
      </p:sp>
      <p:sp>
        <p:nvSpPr>
          <p:cNvPr id="18" name="Down Arrow 17">
            <a:extLst>
              <a:ext uri="{FF2B5EF4-FFF2-40B4-BE49-F238E27FC236}">
                <a16:creationId xmlns:a16="http://schemas.microsoft.com/office/drawing/2014/main" id="{A98E907A-442C-3EF2-47A7-B8C2AD94468A}"/>
              </a:ext>
            </a:extLst>
          </p:cNvPr>
          <p:cNvSpPr/>
          <p:nvPr/>
        </p:nvSpPr>
        <p:spPr>
          <a:xfrm rot="10800000">
            <a:off x="10769397" y="5825684"/>
            <a:ext cx="101048" cy="2803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5C65E50B-3C36-0E4E-0A46-EE0AD5F5020B}"/>
              </a:ext>
            </a:extLst>
          </p:cNvPr>
          <p:cNvSpPr txBox="1"/>
          <p:nvPr/>
        </p:nvSpPr>
        <p:spPr>
          <a:xfrm>
            <a:off x="9172592" y="6097036"/>
            <a:ext cx="253651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The moderator should rest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when reaching the threshold.</a:t>
            </a:r>
            <a:endParaRPr kumimoji="0" lang="en-CN"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 name="TextBox 2">
            <a:extLst>
              <a:ext uri="{FF2B5EF4-FFF2-40B4-BE49-F238E27FC236}">
                <a16:creationId xmlns:a16="http://schemas.microsoft.com/office/drawing/2014/main" id="{51D67655-6E7E-7874-92AB-9F0D47B5710C}"/>
              </a:ext>
            </a:extLst>
          </p:cNvPr>
          <p:cNvSpPr txBox="1"/>
          <p:nvPr/>
        </p:nvSpPr>
        <p:spPr>
          <a:xfrm>
            <a:off x="2089697" y="3496612"/>
            <a:ext cx="5171089" cy="369332"/>
          </a:xfrm>
          <a:prstGeom prst="rect">
            <a:avLst/>
          </a:prstGeom>
          <a:noFill/>
        </p:spPr>
        <p:txBody>
          <a:bodyPr wrap="square" rtlCol="0">
            <a:spAutoFit/>
          </a:bodyPr>
          <a:lstStyle/>
          <a:p>
            <a:r>
              <a:rPr lang="en-US" i="1" u="sng" dirty="0">
                <a:solidFill>
                  <a:schemeClr val="accent2">
                    <a:lumMod val="75000"/>
                  </a:schemeClr>
                </a:solidFill>
                <a:latin typeface="-apple-system"/>
              </a:rPr>
              <a:t>Cultural</a:t>
            </a:r>
            <a:r>
              <a:rPr lang="en-US" i="1" u="sng" dirty="0">
                <a:solidFill>
                  <a:schemeClr val="accent2">
                    <a:lumMod val="75000"/>
                  </a:schemeClr>
                </a:solidFill>
                <a:highlight>
                  <a:srgbClr val="FFFFFF"/>
                </a:highlight>
                <a:latin typeface="-apple-system"/>
              </a:rPr>
              <a:t> keywords highlighting and descriptions</a:t>
            </a:r>
            <a:endParaRPr lang="en-CN" dirty="0"/>
          </a:p>
        </p:txBody>
      </p:sp>
      <p:sp>
        <p:nvSpPr>
          <p:cNvPr id="15" name="TextBox 14">
            <a:extLst>
              <a:ext uri="{FF2B5EF4-FFF2-40B4-BE49-F238E27FC236}">
                <a16:creationId xmlns:a16="http://schemas.microsoft.com/office/drawing/2014/main" id="{64C15CBF-3D31-9D13-336A-B0372B09BB33}"/>
              </a:ext>
            </a:extLst>
          </p:cNvPr>
          <p:cNvSpPr txBox="1"/>
          <p:nvPr/>
        </p:nvSpPr>
        <p:spPr>
          <a:xfrm>
            <a:off x="7967228" y="3524611"/>
            <a:ext cx="3636580" cy="369332"/>
          </a:xfrm>
          <a:prstGeom prst="rect">
            <a:avLst/>
          </a:prstGeom>
          <a:noFill/>
        </p:spPr>
        <p:txBody>
          <a:bodyPr wrap="square">
            <a:spAutoFit/>
          </a:bodyPr>
          <a:lstStyle/>
          <a:p>
            <a:r>
              <a:rPr lang="en-US" i="1" u="sng" dirty="0">
                <a:solidFill>
                  <a:schemeClr val="accent2">
                    <a:lumMod val="75000"/>
                  </a:schemeClr>
                </a:solidFill>
                <a:latin typeface="-apple-system"/>
              </a:rPr>
              <a:t>Moderator Psychological Wellbeing</a:t>
            </a:r>
            <a:endParaRPr lang="en-CN" dirty="0"/>
          </a:p>
        </p:txBody>
      </p:sp>
    </p:spTree>
    <p:extLst>
      <p:ext uri="{BB962C8B-B14F-4D97-AF65-F5344CB8AC3E}">
        <p14:creationId xmlns:p14="http://schemas.microsoft.com/office/powerpoint/2010/main" val="40810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8271</TotalTime>
  <Words>574</Words>
  <Application>Microsoft Macintosh PowerPoint</Application>
  <PresentationFormat>Widescreen</PresentationFormat>
  <Paragraphs>77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DengXian</vt:lpstr>
      <vt:lpstr>Arial</vt:lpstr>
      <vt:lpstr>Century Gothic</vt:lpstr>
      <vt:lpstr>Garamond</vt:lpstr>
      <vt:lpstr>Helvetica</vt:lpstr>
      <vt:lpstr>Savon</vt:lpstr>
      <vt:lpstr>Content augmentation for efficient content moderation </vt:lpstr>
      <vt:lpstr>Introduction</vt:lpstr>
      <vt:lpstr>Ethical Issue</vt:lpstr>
      <vt:lpstr>Ethical Issue</vt:lpstr>
      <vt:lpstr>Methodology</vt:lpstr>
      <vt:lpstr>Tools</vt:lpstr>
      <vt:lpstr>Dataset</vt:lpstr>
      <vt:lpstr>Algorithm</vt:lpstr>
      <vt:lpstr>Deliverables</vt:lpstr>
      <vt:lpstr>Deliverables – Demo websites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augmentation for efficient content moderation</dc:title>
  <dc:creator>Jack Xiao</dc:creator>
  <cp:lastModifiedBy>Jack Xiao</cp:lastModifiedBy>
  <cp:revision>11</cp:revision>
  <dcterms:created xsi:type="dcterms:W3CDTF">2024-05-09T01:15:59Z</dcterms:created>
  <dcterms:modified xsi:type="dcterms:W3CDTF">2024-05-16T22:24:44Z</dcterms:modified>
</cp:coreProperties>
</file>